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Roca Two" charset="1" panose="00000500000000000000"/>
      <p:regular r:id="rId17"/>
    </p:embeddedFont>
    <p:embeddedFont>
      <p:font typeface="Canva Sans" charset="1" panose="020B0503030501040103"/>
      <p:regular r:id="rId18"/>
    </p:embeddedFont>
    <p:embeddedFont>
      <p:font typeface="Open Sans" charset="1" panose="00000000000000000000"/>
      <p:regular r:id="rId19"/>
    </p:embeddedFont>
    <p:embeddedFont>
      <p:font typeface="Montserrat Bold" charset="1" panose="00000800000000000000"/>
      <p:regular r:id="rId20"/>
    </p:embeddedFont>
    <p:embeddedFont>
      <p:font typeface="Open Sans Bold" charset="1" panose="00000000000000000000"/>
      <p:regular r:id="rId21"/>
    </p:embeddedFont>
    <p:embeddedFont>
      <p:font typeface="Canva Sans Bold" charset="1" panose="020B0803030501040103"/>
      <p:regular r:id="rId22"/>
    </p:embeddedFont>
    <p:embeddedFont>
      <p:font typeface="Montserrat" charset="1" panose="000005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181531" y="4250123"/>
            <a:ext cx="20651062" cy="3913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62"/>
              </a:lnSpc>
            </a:pPr>
            <a:r>
              <a:rPr lang="en-US" sz="9963">
                <a:solidFill>
                  <a:srgbClr val="FFFFFF"/>
                </a:solidFill>
                <a:latin typeface="Roca Two"/>
                <a:ea typeface="Roca Two"/>
                <a:cs typeface="Roca Two"/>
                <a:sym typeface="Roca Two"/>
              </a:rPr>
              <a:t>TOUR MANAGEMENT</a:t>
            </a:r>
          </a:p>
          <a:p>
            <a:pPr algn="ctr">
              <a:lnSpc>
                <a:spcPts val="10162"/>
              </a:lnSpc>
            </a:pPr>
            <a:r>
              <a:rPr lang="en-US" sz="9963">
                <a:solidFill>
                  <a:srgbClr val="FFFFFF"/>
                </a:solidFill>
                <a:latin typeface="Roca Two"/>
                <a:ea typeface="Roca Two"/>
                <a:cs typeface="Roca Two"/>
                <a:sym typeface="Roca Two"/>
              </a:rPr>
              <a:t>SYSTEM</a:t>
            </a:r>
          </a:p>
          <a:p>
            <a:pPr algn="ctr">
              <a:lnSpc>
                <a:spcPts val="10162"/>
              </a:lnSpc>
            </a:pPr>
          </a:p>
        </p:txBody>
      </p:sp>
      <p:sp>
        <p:nvSpPr>
          <p:cNvPr name="AutoShape 4" id="4"/>
          <p:cNvSpPr/>
          <p:nvPr/>
        </p:nvSpPr>
        <p:spPr>
          <a:xfrm>
            <a:off x="7669737" y="6823515"/>
            <a:ext cx="2948526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6885042" y="1931184"/>
            <a:ext cx="3567604" cy="1864361"/>
          </a:xfrm>
          <a:custGeom>
            <a:avLst/>
            <a:gdLst/>
            <a:ahLst/>
            <a:cxnLst/>
            <a:rect r="r" b="b" t="t" l="l"/>
            <a:pathLst>
              <a:path h="1864361" w="3567604">
                <a:moveTo>
                  <a:pt x="0" y="0"/>
                </a:moveTo>
                <a:lnTo>
                  <a:pt x="3567604" y="0"/>
                </a:lnTo>
                <a:lnTo>
                  <a:pt x="3567604" y="1864361"/>
                </a:lnTo>
                <a:lnTo>
                  <a:pt x="0" y="18643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618263" y="8078334"/>
            <a:ext cx="9205266" cy="738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43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UDAYKIRAN PALLANTI,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03277" y="8740638"/>
            <a:ext cx="7484723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ASSOCIATE ENGR.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75566" y="8233433"/>
            <a:ext cx="1024867" cy="102486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0" y="0"/>
            <a:ext cx="5375870" cy="14114407"/>
            <a:chOff x="0" y="0"/>
            <a:chExt cx="1415867" cy="37173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15867" cy="3717375"/>
            </a:xfrm>
            <a:custGeom>
              <a:avLst/>
              <a:gdLst/>
              <a:ahLst/>
              <a:cxnLst/>
              <a:rect r="r" b="b" t="t" l="l"/>
              <a:pathLst>
                <a:path h="3717375" w="1415867">
                  <a:moveTo>
                    <a:pt x="0" y="0"/>
                  </a:moveTo>
                  <a:lnTo>
                    <a:pt x="1415867" y="0"/>
                  </a:lnTo>
                  <a:lnTo>
                    <a:pt x="1415867" y="3717375"/>
                  </a:lnTo>
                  <a:lnTo>
                    <a:pt x="0" y="3717375"/>
                  </a:ln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1415867" cy="3765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459449" y="331301"/>
            <a:ext cx="1685376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ASCENDION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363668" y="166392"/>
            <a:ext cx="4987798" cy="77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48"/>
              </a:lnSpc>
            </a:pPr>
            <a:r>
              <a:rPr lang="en-US" b="true" sz="5400" u="sng">
                <a:solidFill>
                  <a:srgbClr val="1F20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Solutions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924464" y="6170078"/>
            <a:ext cx="12497455" cy="290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98773" indent="-449386" lvl="1">
              <a:lnSpc>
                <a:spcPts val="5828"/>
              </a:lnSpc>
              <a:buFont typeface="Arial"/>
              <a:buChar char="•"/>
            </a:pPr>
            <a:r>
              <a:rPr lang="en-US" sz="4162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Systematic debugging using browser DevTools.</a:t>
            </a:r>
          </a:p>
          <a:p>
            <a:pPr algn="l" marL="898773" indent="-449386" lvl="1">
              <a:lnSpc>
                <a:spcPts val="5828"/>
              </a:lnSpc>
              <a:buFont typeface="Arial"/>
              <a:buChar char="•"/>
            </a:pPr>
            <a:r>
              <a:rPr lang="en-US" sz="4162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Testing REST APIs with Postman.</a:t>
            </a:r>
          </a:p>
          <a:p>
            <a:pPr algn="l" marL="898773" indent="-449386" lvl="1">
              <a:lnSpc>
                <a:spcPts val="5828"/>
              </a:lnSpc>
              <a:buFont typeface="Arial"/>
              <a:buChar char="•"/>
            </a:pPr>
            <a:r>
              <a:rPr lang="en-US" sz="4162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Modularized CSS to avoid conflicts.</a:t>
            </a:r>
          </a:p>
          <a:p>
            <a:pPr algn="l">
              <a:lnSpc>
                <a:spcPts val="5828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4993273" y="1075846"/>
            <a:ext cx="13306612" cy="5170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4557" indent="-452278" lvl="1">
              <a:lnSpc>
                <a:spcPts val="5865"/>
              </a:lnSpc>
              <a:buFont typeface="Arial"/>
              <a:buChar char="•"/>
            </a:pPr>
            <a:r>
              <a:rPr lang="en-US" sz="41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Debugging form validation errors (e.g., reactive form bindings).</a:t>
            </a:r>
          </a:p>
          <a:p>
            <a:pPr algn="l" marL="904557" indent="-452278" lvl="1">
              <a:lnSpc>
                <a:spcPts val="5865"/>
              </a:lnSpc>
              <a:buFont typeface="Arial"/>
              <a:buChar char="•"/>
            </a:pPr>
            <a:r>
              <a:rPr lang="en-US" sz="41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API integration issues (incorrect URLs, (e.g., /api/bookings vs. /bookings).</a:t>
            </a:r>
          </a:p>
          <a:p>
            <a:pPr algn="l" marL="904557" indent="-452278" lvl="1">
              <a:lnSpc>
                <a:spcPts val="5865"/>
              </a:lnSpc>
              <a:buFont typeface="Arial"/>
              <a:buChar char="•"/>
            </a:pPr>
            <a:r>
              <a:rPr lang="en-US" sz="41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CSS conflicts between Bootstrap and custom styles.</a:t>
            </a:r>
          </a:p>
          <a:p>
            <a:pPr algn="l">
              <a:lnSpc>
                <a:spcPts val="5865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5375870" y="-16997"/>
            <a:ext cx="4987798" cy="1002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59"/>
              </a:lnSpc>
            </a:pPr>
            <a:r>
              <a:rPr lang="en-US" b="true" sz="5899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Challenges &amp;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59449" y="1666577"/>
            <a:ext cx="5381725" cy="169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 </a:t>
            </a:r>
          </a:p>
          <a:p>
            <a:pPr algn="ctr">
              <a:lnSpc>
                <a:spcPts val="6860"/>
              </a:lnSpc>
            </a:pPr>
            <a:r>
              <a:rPr lang="en-US" sz="4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Challenges:-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02137" y="6094543"/>
            <a:ext cx="3691136" cy="96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Solutions:-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6938746" y="6108590"/>
            <a:ext cx="2948526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6207755" y="2201332"/>
            <a:ext cx="1461983" cy="1461983"/>
          </a:xfrm>
          <a:custGeom>
            <a:avLst/>
            <a:gdLst/>
            <a:ahLst/>
            <a:cxnLst/>
            <a:rect r="r" b="b" t="t" l="l"/>
            <a:pathLst>
              <a:path h="1461983" w="1461983">
                <a:moveTo>
                  <a:pt x="0" y="0"/>
                </a:moveTo>
                <a:lnTo>
                  <a:pt x="1461982" y="0"/>
                </a:lnTo>
                <a:lnTo>
                  <a:pt x="1461982" y="1461982"/>
                </a:lnTo>
                <a:lnTo>
                  <a:pt x="0" y="14619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64038" y="4225038"/>
            <a:ext cx="12759923" cy="1893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346"/>
              </a:lnSpc>
            </a:pPr>
            <a:r>
              <a:rPr lang="en-US" sz="1406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669737" y="2875173"/>
            <a:ext cx="4483871" cy="587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79"/>
              </a:lnSpc>
              <a:spcBef>
                <a:spcPct val="0"/>
              </a:spcBef>
            </a:pPr>
            <a:r>
              <a:rPr lang="en-US" sz="355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SCENDION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75566" y="8233433"/>
            <a:ext cx="1024867" cy="102486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4454382" cy="10287000"/>
            <a:chOff x="0" y="0"/>
            <a:chExt cx="1173171" cy="27093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3171" cy="2709333"/>
            </a:xfrm>
            <a:custGeom>
              <a:avLst/>
              <a:gdLst/>
              <a:ahLst/>
              <a:cxnLst/>
              <a:rect r="r" b="b" t="t" l="l"/>
              <a:pathLst>
                <a:path h="2709333" w="1173171">
                  <a:moveTo>
                    <a:pt x="0" y="0"/>
                  </a:moveTo>
                  <a:lnTo>
                    <a:pt x="1173171" y="0"/>
                  </a:lnTo>
                  <a:lnTo>
                    <a:pt x="1173171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173171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88530" y="354721"/>
            <a:ext cx="2293909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ASCENDION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454382" y="132916"/>
            <a:ext cx="8272123" cy="1034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51"/>
              </a:lnSpc>
            </a:pPr>
            <a:r>
              <a:rPr lang="en-US" sz="7099" b="true">
                <a:solidFill>
                  <a:srgbClr val="1F20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Overview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016986" y="3807204"/>
            <a:ext cx="11037464" cy="6149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008" indent="-421004" lvl="1">
              <a:lnSpc>
                <a:spcPts val="5459"/>
              </a:lnSpc>
              <a:buFont typeface="Arial"/>
              <a:buChar char="•"/>
            </a:pPr>
            <a:r>
              <a:rPr lang="en-US" sz="38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Admin authentication (Login page).</a:t>
            </a:r>
          </a:p>
          <a:p>
            <a:pPr algn="l" marL="842008" indent="-421004" lvl="1">
              <a:lnSpc>
                <a:spcPts val="5459"/>
              </a:lnSpc>
              <a:buFont typeface="Arial"/>
              <a:buChar char="•"/>
            </a:pPr>
            <a:r>
              <a:rPr lang="en-US" sz="38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Manage hotels, guests, bookings, and reviews etc.</a:t>
            </a:r>
          </a:p>
          <a:p>
            <a:pPr algn="l" marL="842008" indent="-421004" lvl="1">
              <a:lnSpc>
                <a:spcPts val="5459"/>
              </a:lnSpc>
              <a:buFont typeface="Arial"/>
              <a:buChar char="•"/>
            </a:pPr>
            <a:r>
              <a:rPr lang="en-US" sz="38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Dynamic and responsive user interface.</a:t>
            </a:r>
          </a:p>
          <a:p>
            <a:pPr algn="l" marL="842008" indent="-421004" lvl="1">
              <a:lnSpc>
                <a:spcPts val="5459"/>
              </a:lnSpc>
              <a:buFont typeface="Arial"/>
              <a:buChar char="•"/>
            </a:pPr>
            <a:r>
              <a:rPr lang="en-US" sz="38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Modern design with Angular and Bootstrap integration.</a:t>
            </a:r>
          </a:p>
          <a:p>
            <a:pPr algn="l" marL="842008" indent="-421004" lvl="1">
              <a:lnSpc>
                <a:spcPts val="5459"/>
              </a:lnSpc>
              <a:buFont typeface="Arial"/>
              <a:buChar char="•"/>
            </a:pPr>
            <a:r>
              <a:rPr lang="en-US" sz="38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Backend REST API with Spring Boot and MySQL database.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4297663" y="1467885"/>
            <a:ext cx="13778541" cy="203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191" indent="-421096" lvl="1">
              <a:lnSpc>
                <a:spcPts val="5461"/>
              </a:lnSpc>
              <a:buFont typeface="Arial"/>
              <a:buChar char="•"/>
            </a:pPr>
            <a:r>
              <a:rPr lang="en-US" b="true" sz="3900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Objective</a:t>
            </a:r>
            <a:r>
              <a:rPr lang="en-US" sz="39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: To create a Tour Management System for managing hotels, guests, bookings, and reviews.</a:t>
            </a:r>
          </a:p>
          <a:p>
            <a:pPr algn="l" marL="842191" indent="-421096" lvl="1">
              <a:lnSpc>
                <a:spcPts val="5461"/>
              </a:lnSpc>
              <a:buFont typeface="Arial"/>
              <a:buChar char="•"/>
            </a:pPr>
            <a:r>
              <a:rPr lang="en-US" b="true" sz="3900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Key Features: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60039" y="1267860"/>
            <a:ext cx="1665876" cy="7478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30"/>
              </a:lnSpc>
            </a:pPr>
            <a:r>
              <a:rPr lang="en-US" sz="14235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</a:t>
            </a:r>
          </a:p>
          <a:p>
            <a:pPr algn="ctr">
              <a:lnSpc>
                <a:spcPts val="19930"/>
              </a:lnSpc>
            </a:pPr>
            <a:r>
              <a:rPr lang="en-US" sz="14235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</a:t>
            </a:r>
          </a:p>
          <a:p>
            <a:pPr algn="ctr">
              <a:lnSpc>
                <a:spcPts val="19930"/>
              </a:lnSpc>
            </a:pPr>
            <a:r>
              <a:rPr lang="en-US" sz="14235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75566" y="8233433"/>
            <a:ext cx="1024867" cy="102486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-1026700"/>
            <a:ext cx="18288000" cy="3499716"/>
            <a:chOff x="0" y="0"/>
            <a:chExt cx="4816593" cy="92173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921736"/>
            </a:xfrm>
            <a:custGeom>
              <a:avLst/>
              <a:gdLst/>
              <a:ahLst/>
              <a:cxnLst/>
              <a:rect r="r" b="b" t="t" l="l"/>
              <a:pathLst>
                <a:path h="92173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921736"/>
                  </a:lnTo>
                  <a:lnTo>
                    <a:pt x="0" y="921736"/>
                  </a:ln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816593" cy="9693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01597" y="415289"/>
            <a:ext cx="3047332" cy="613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ASCENDION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1054405" y="1612973"/>
            <a:ext cx="10198405" cy="860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7"/>
              </a:lnSpc>
            </a:pPr>
            <a:r>
              <a:rPr lang="en-US" b="true" sz="58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Technologies Used: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54258" y="2575452"/>
            <a:ext cx="2811463" cy="778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Frontend: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4959" y="3487312"/>
            <a:ext cx="12839943" cy="1091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26122" indent="-313061" lvl="1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Angular for component-based UI.</a:t>
            </a:r>
          </a:p>
          <a:p>
            <a:pPr algn="just" marL="734069" indent="-367035" lvl="1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Bootstrap for styling and responsiveness and  subheading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77724" y="4674126"/>
            <a:ext cx="29712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Backend: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4959" y="5475496"/>
            <a:ext cx="12839943" cy="2098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606" indent="-431803" lvl="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Spring Boot for REST API services</a:t>
            </a:r>
          </a:p>
          <a:p>
            <a:pPr algn="l" marL="863606" indent="-431803" lvl="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MySQL as the database</a:t>
            </a:r>
          </a:p>
          <a:p>
            <a:pPr algn="l">
              <a:lnSpc>
                <a:spcPts val="560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454258" y="7082997"/>
            <a:ext cx="648573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Development Tools: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54258" y="8084392"/>
            <a:ext cx="11980069" cy="4761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016" indent="-421008" lvl="1">
              <a:lnSpc>
                <a:spcPts val="5460"/>
              </a:lnSpc>
              <a:buFont typeface="Arial"/>
              <a:buChar char="•"/>
            </a:pPr>
            <a:r>
              <a:rPr lang="en-US" sz="3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Postm</a:t>
            </a:r>
            <a:r>
              <a:rPr lang="en-US" sz="3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 for API testing.</a:t>
            </a:r>
          </a:p>
          <a:p>
            <a:pPr algn="ctr" marL="842016" indent="-421008" lvl="1">
              <a:lnSpc>
                <a:spcPts val="5460"/>
              </a:lnSpc>
              <a:buFont typeface="Arial"/>
              <a:buChar char="•"/>
            </a:pPr>
            <a:r>
              <a:rPr lang="en-US" sz="3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Visual Studio Code for Angular development.</a:t>
            </a:r>
          </a:p>
          <a:p>
            <a:pPr algn="l" marL="798838" indent="-399419" lvl="1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IntelliJ IDEA or Eclipse for backend development.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75566" y="8233433"/>
            <a:ext cx="1024867" cy="102486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367103" y="1028700"/>
            <a:ext cx="11111054" cy="6139203"/>
          </a:xfrm>
          <a:custGeom>
            <a:avLst/>
            <a:gdLst/>
            <a:ahLst/>
            <a:cxnLst/>
            <a:rect r="r" b="b" t="t" l="l"/>
            <a:pathLst>
              <a:path h="6139203" w="11111054">
                <a:moveTo>
                  <a:pt x="0" y="0"/>
                </a:moveTo>
                <a:lnTo>
                  <a:pt x="11111054" y="0"/>
                </a:lnTo>
                <a:lnTo>
                  <a:pt x="11111054" y="6139203"/>
                </a:lnTo>
                <a:lnTo>
                  <a:pt x="0" y="61392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1" t="-963" r="0" b="-963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93489" y="196998"/>
            <a:ext cx="1723231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ASCENDION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98585" y="311150"/>
            <a:ext cx="4248091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true">
                <a:solidFill>
                  <a:srgbClr val="1F20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Login Page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33453" y="5633898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80836" y="7393963"/>
            <a:ext cx="10597321" cy="2683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Created a login form using Angular Reactive Forms.</a:t>
            </a:r>
          </a:p>
          <a:p>
            <a:pPr algn="l"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Integrated client-side validation (e.g., required fields, email format validation).</a:t>
            </a:r>
          </a:p>
          <a:p>
            <a:pPr algn="l"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Backend login endpoint for authentication.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486506" y="7346338"/>
            <a:ext cx="326042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Features:-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6705544"/>
            <a:ext cx="18288000" cy="3581456"/>
            <a:chOff x="0" y="0"/>
            <a:chExt cx="4816593" cy="9432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943264"/>
            </a:xfrm>
            <a:custGeom>
              <a:avLst/>
              <a:gdLst/>
              <a:ahLst/>
              <a:cxnLst/>
              <a:rect r="r" b="b" t="t" l="l"/>
              <a:pathLst>
                <a:path h="94326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943264"/>
                  </a:lnTo>
                  <a:lnTo>
                    <a:pt x="0" y="943264"/>
                  </a:ln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9908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5566" y="8233433"/>
            <a:ext cx="1024867" cy="102486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321435" y="1277095"/>
            <a:ext cx="9144000" cy="4480560"/>
          </a:xfrm>
          <a:custGeom>
            <a:avLst/>
            <a:gdLst/>
            <a:ahLst/>
            <a:cxnLst/>
            <a:rect r="r" b="b" t="t" l="l"/>
            <a:pathLst>
              <a:path h="4480560" w="9144000">
                <a:moveTo>
                  <a:pt x="0" y="0"/>
                </a:moveTo>
                <a:lnTo>
                  <a:pt x="9144000" y="0"/>
                </a:lnTo>
                <a:lnTo>
                  <a:pt x="9144000" y="4480560"/>
                </a:lnTo>
                <a:lnTo>
                  <a:pt x="0" y="4480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233231" y="5757655"/>
            <a:ext cx="9320409" cy="4182534"/>
          </a:xfrm>
          <a:custGeom>
            <a:avLst/>
            <a:gdLst/>
            <a:ahLst/>
            <a:cxnLst/>
            <a:rect r="r" b="b" t="t" l="l"/>
            <a:pathLst>
              <a:path h="4182534" w="9320409">
                <a:moveTo>
                  <a:pt x="0" y="0"/>
                </a:moveTo>
                <a:lnTo>
                  <a:pt x="9320409" y="0"/>
                </a:lnTo>
                <a:lnTo>
                  <a:pt x="9320409" y="4182534"/>
                </a:lnTo>
                <a:lnTo>
                  <a:pt x="0" y="41825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9786807" y="1277095"/>
            <a:ext cx="8300303" cy="4222779"/>
          </a:xfrm>
          <a:custGeom>
            <a:avLst/>
            <a:gdLst/>
            <a:ahLst/>
            <a:cxnLst/>
            <a:rect r="r" b="b" t="t" l="l"/>
            <a:pathLst>
              <a:path h="4222779" w="8300303">
                <a:moveTo>
                  <a:pt x="0" y="0"/>
                </a:moveTo>
                <a:lnTo>
                  <a:pt x="8300303" y="0"/>
                </a:lnTo>
                <a:lnTo>
                  <a:pt x="8300303" y="4222779"/>
                </a:lnTo>
                <a:lnTo>
                  <a:pt x="0" y="42227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373515" y="5757655"/>
            <a:ext cx="7126887" cy="4049119"/>
          </a:xfrm>
          <a:custGeom>
            <a:avLst/>
            <a:gdLst/>
            <a:ahLst/>
            <a:cxnLst/>
            <a:rect r="r" b="b" t="t" l="l"/>
            <a:pathLst>
              <a:path h="4049119" w="7126887">
                <a:moveTo>
                  <a:pt x="0" y="0"/>
                </a:moveTo>
                <a:lnTo>
                  <a:pt x="7126887" y="0"/>
                </a:lnTo>
                <a:lnTo>
                  <a:pt x="7126887" y="4049119"/>
                </a:lnTo>
                <a:lnTo>
                  <a:pt x="0" y="40491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3534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321435" y="267334"/>
            <a:ext cx="2955104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ASCENDION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004092" y="180339"/>
            <a:ext cx="5830720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true">
                <a:solidFill>
                  <a:srgbClr val="1F20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DASHBOARD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12578" y="0"/>
            <a:ext cx="6975422" cy="10287000"/>
            <a:chOff x="0" y="0"/>
            <a:chExt cx="18371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371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837148">
                  <a:moveTo>
                    <a:pt x="0" y="0"/>
                  </a:moveTo>
                  <a:lnTo>
                    <a:pt x="1837148" y="0"/>
                  </a:lnTo>
                  <a:lnTo>
                    <a:pt x="1837148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83714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5566" y="8233433"/>
            <a:ext cx="1024867" cy="102486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667523" y="1518079"/>
            <a:ext cx="6823205" cy="7047006"/>
            <a:chOff x="0" y="0"/>
            <a:chExt cx="6350000" cy="655828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2"/>
              <a:stretch>
                <a:fillRect l="0" t="-6058" r="0" b="-6058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91607" y="272718"/>
            <a:ext cx="2458254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ASCENDION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91607" y="1178354"/>
            <a:ext cx="7968900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true">
                <a:solidFill>
                  <a:srgbClr val="1F20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Booking Component: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46487" y="2295954"/>
            <a:ext cx="8797513" cy="3226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Booking form with dropdowns to select guests and hotels.</a:t>
            </a:r>
          </a:p>
          <a:p>
            <a:pPr algn="l"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Displayed booking details in a structured table.</a:t>
            </a:r>
          </a:p>
          <a:p>
            <a:pPr algn="l"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Validation for dates and  hotel selection.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2253751" y="3847812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45738" y="6688106"/>
            <a:ext cx="8229495" cy="2675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6102" indent="-313051" lvl="1">
              <a:lnSpc>
                <a:spcPts val="4059"/>
              </a:lnSpc>
              <a:buFont typeface="Arial"/>
              <a:buChar char="•"/>
            </a:pPr>
            <a:r>
              <a:rPr lang="en-US" sz="28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Fixed data mismatch issues between dropdown values and database.</a:t>
            </a:r>
          </a:p>
          <a:p>
            <a:pPr algn="l" marL="604513" indent="-302256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Improved UX for date pickers and dropdowns.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2253751" y="6582379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12103" y="6146133"/>
            <a:ext cx="2978115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305A7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Challenges: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45817" y="6031865"/>
            <a:ext cx="18533817" cy="4255135"/>
            <a:chOff x="0" y="0"/>
            <a:chExt cx="4881334" cy="11206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81335" cy="1120694"/>
            </a:xfrm>
            <a:custGeom>
              <a:avLst/>
              <a:gdLst/>
              <a:ahLst/>
              <a:cxnLst/>
              <a:rect r="r" b="b" t="t" l="l"/>
              <a:pathLst>
                <a:path h="1120694" w="4881335">
                  <a:moveTo>
                    <a:pt x="0" y="0"/>
                  </a:moveTo>
                  <a:lnTo>
                    <a:pt x="4881335" y="0"/>
                  </a:lnTo>
                  <a:lnTo>
                    <a:pt x="4881335" y="1120694"/>
                  </a:lnTo>
                  <a:lnTo>
                    <a:pt x="0" y="1120694"/>
                  </a:ln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81334" cy="11683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5566" y="8233433"/>
            <a:ext cx="1024867" cy="102486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13681707" y="1028700"/>
            <a:ext cx="4344916" cy="5198839"/>
            <a:chOff x="0" y="0"/>
            <a:chExt cx="3663950" cy="438404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31750" y="31750"/>
              <a:ext cx="3600450" cy="4319270"/>
            </a:xfrm>
            <a:custGeom>
              <a:avLst/>
              <a:gdLst/>
              <a:ahLst/>
              <a:cxnLst/>
              <a:rect r="r" b="b" t="t" l="l"/>
              <a:pathLst>
                <a:path h="4319270" w="3600450">
                  <a:moveTo>
                    <a:pt x="3600450" y="3959860"/>
                  </a:moveTo>
                  <a:cubicBezTo>
                    <a:pt x="3600450" y="4159250"/>
                    <a:pt x="3439160" y="4319270"/>
                    <a:pt x="3241040" y="4319270"/>
                  </a:cubicBezTo>
                  <a:lnTo>
                    <a:pt x="359410" y="4319270"/>
                  </a:lnTo>
                  <a:cubicBezTo>
                    <a:pt x="160020" y="4319270"/>
                    <a:pt x="0" y="4157980"/>
                    <a:pt x="0" y="395986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3959860"/>
                  </a:lnTo>
                  <a:close/>
                </a:path>
              </a:pathLst>
            </a:custGeom>
            <a:blipFill>
              <a:blip r:embed="rId2"/>
              <a:stretch>
                <a:fillRect l="0" t="-4277" r="0" b="-4277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663950" cy="4384040"/>
            </a:xfrm>
            <a:custGeom>
              <a:avLst/>
              <a:gdLst/>
              <a:ahLst/>
              <a:cxnLst/>
              <a:rect r="r" b="b" t="t" l="l"/>
              <a:pathLst>
                <a:path h="4384040" w="3663950">
                  <a:moveTo>
                    <a:pt x="3271520" y="4384040"/>
                  </a:moveTo>
                  <a:lnTo>
                    <a:pt x="391160" y="4384040"/>
                  </a:lnTo>
                  <a:cubicBezTo>
                    <a:pt x="175260" y="4384040"/>
                    <a:pt x="0" y="4208780"/>
                    <a:pt x="0" y="3992880"/>
                  </a:cubicBezTo>
                  <a:lnTo>
                    <a:pt x="0" y="39116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3991610"/>
                  </a:lnTo>
                  <a:cubicBezTo>
                    <a:pt x="3663950" y="4207510"/>
                    <a:pt x="3487420" y="4384040"/>
                    <a:pt x="3271520" y="438404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3991610"/>
                  </a:lnTo>
                  <a:cubicBezTo>
                    <a:pt x="63500" y="4173220"/>
                    <a:pt x="210820" y="4319270"/>
                    <a:pt x="391160" y="4319270"/>
                  </a:cubicBezTo>
                  <a:lnTo>
                    <a:pt x="3271520" y="4319270"/>
                  </a:lnTo>
                  <a:cubicBezTo>
                    <a:pt x="3453130" y="4319270"/>
                    <a:pt x="3599180" y="4171950"/>
                    <a:pt x="3599180" y="399161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20" id="20"/>
          <p:cNvSpPr/>
          <p:nvPr/>
        </p:nvSpPr>
        <p:spPr>
          <a:xfrm flipH="false" flipV="false" rot="0">
            <a:off x="5380184" y="6169993"/>
            <a:ext cx="7023951" cy="3978879"/>
          </a:xfrm>
          <a:custGeom>
            <a:avLst/>
            <a:gdLst/>
            <a:ahLst/>
            <a:cxnLst/>
            <a:rect r="r" b="b" t="t" l="l"/>
            <a:pathLst>
              <a:path h="3978879" w="7023951">
                <a:moveTo>
                  <a:pt x="0" y="0"/>
                </a:moveTo>
                <a:lnTo>
                  <a:pt x="7023951" y="0"/>
                </a:lnTo>
                <a:lnTo>
                  <a:pt x="7023951" y="3978879"/>
                </a:lnTo>
                <a:lnTo>
                  <a:pt x="0" y="39788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53" t="0" r="-353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342798" y="322424"/>
            <a:ext cx="1922717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ASCENDION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819741" y="255852"/>
            <a:ext cx="7006846" cy="77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8"/>
              </a:lnSpc>
            </a:pPr>
            <a:r>
              <a:rPr lang="en-US" b="true" sz="5400">
                <a:solidFill>
                  <a:srgbClr val="1F20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Hotel Component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685943" y="1544420"/>
            <a:ext cx="10412433" cy="2299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2" indent="-323846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CRUD operations (Create, Read, Update, Delete) for hotels.</a:t>
            </a:r>
          </a:p>
          <a:p>
            <a:pPr algn="l" marL="647692" indent="-323846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Dynamic data fetched from the backend.</a:t>
            </a:r>
          </a:p>
          <a:p>
            <a:pPr algn="l" marL="647692" indent="-323846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Styled the hotel table using Bootstrap.</a:t>
            </a: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2265515" y="4886375"/>
            <a:ext cx="10495241" cy="1346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4" indent="-291462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Debugged API integration issues (fixed incorrect URL paths).</a:t>
            </a:r>
          </a:p>
          <a:p>
            <a:pPr algn="l" marL="582924" indent="-291462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Improved table responsiveness using media queries.</a:t>
            </a:r>
          </a:p>
          <a:p>
            <a:pPr algn="l">
              <a:lnSpc>
                <a:spcPts val="3219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9783981" y="3787976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42798" y="1201810"/>
            <a:ext cx="320238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Features:-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-159391" y="4065320"/>
            <a:ext cx="7690668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Challenges &amp; Solutions:-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20822" y="5143500"/>
            <a:ext cx="18288000" cy="5120180"/>
            <a:chOff x="0" y="0"/>
            <a:chExt cx="4816593" cy="13485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348525"/>
            </a:xfrm>
            <a:custGeom>
              <a:avLst/>
              <a:gdLst/>
              <a:ahLst/>
              <a:cxnLst/>
              <a:rect r="r" b="b" t="t" l="l"/>
              <a:pathLst>
                <a:path h="1348525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48525"/>
                  </a:lnTo>
                  <a:lnTo>
                    <a:pt x="0" y="1348525"/>
                  </a:ln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13961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5566" y="8233433"/>
            <a:ext cx="1024867" cy="102486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366067" y="331301"/>
            <a:ext cx="1685376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ASCENDION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330468" y="2491886"/>
            <a:ext cx="10906090" cy="3226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Design</a:t>
            </a:r>
            <a:r>
              <a:rPr lang="en-US" sz="30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ed RESTful APIs for Hotels, Guests, Bookings, and Reviews.</a:t>
            </a:r>
          </a:p>
          <a:p>
            <a:pPr algn="l"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Implemented CRUD operations in the backend.</a:t>
            </a:r>
          </a:p>
          <a:p>
            <a:pPr algn="l"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Secured endpoints for authentication and role-based access control.</a:t>
            </a:r>
          </a:p>
          <a:p>
            <a:pPr algn="ctr">
              <a:lnSpc>
                <a:spcPts val="433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366067" y="5242706"/>
            <a:ext cx="4435729" cy="778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93123" indent="-496562" lvl="1">
              <a:lnSpc>
                <a:spcPts val="6439"/>
              </a:lnSpc>
              <a:buFont typeface="Arial"/>
              <a:buChar char="•"/>
            </a:pPr>
            <a:r>
              <a:rPr lang="en-US" b="true" sz="45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Database:-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801796" y="5627200"/>
            <a:ext cx="11275135" cy="4661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2" indent="-323846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Tables for register, booking etc.</a:t>
            </a:r>
          </a:p>
          <a:p>
            <a:pPr algn="l"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Backend integrated with a relational database.</a:t>
            </a:r>
          </a:p>
          <a:p>
            <a:pPr algn="l" marL="647692" indent="-323846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Admin: For storing user credentials (username, password, role).</a:t>
            </a:r>
          </a:p>
          <a:p>
            <a:pPr algn="l" marL="647692" indent="-323846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Hotels: Contains hotel information (name, location)</a:t>
            </a:r>
          </a:p>
          <a:p>
            <a:pPr algn="l">
              <a:lnSpc>
                <a:spcPts val="4199"/>
              </a:lnSpc>
            </a:pPr>
          </a:p>
          <a:p>
            <a:pPr algn="l" marL="647692" indent="-323846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Guests: Stores guest details (name, contact, preferences).</a:t>
            </a:r>
          </a:p>
          <a:p>
            <a:pPr algn="l">
              <a:lnSpc>
                <a:spcPts val="4199"/>
              </a:lnSpc>
            </a:pPr>
          </a:p>
          <a:p>
            <a:pPr algn="ctr">
              <a:lnSpc>
                <a:spcPts val="3779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-768932" y="742146"/>
            <a:ext cx="7128580" cy="71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b="true" sz="5000">
                <a:solidFill>
                  <a:srgbClr val="1F20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Backend API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08755" y="1373971"/>
            <a:ext cx="11333461" cy="2672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57911" indent="-528956" lvl="1">
              <a:lnSpc>
                <a:spcPts val="6860"/>
              </a:lnSpc>
              <a:buFont typeface="Arial"/>
              <a:buChar char="•"/>
            </a:pPr>
            <a:r>
              <a:rPr lang="en-US" sz="4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Tec</a:t>
            </a:r>
            <a:r>
              <a:rPr lang="en-US" sz="4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hnologies: Spring Boot, MySQL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1208755" y="2444261"/>
            <a:ext cx="407491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Fe</a:t>
            </a: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atures: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7FA4A4">
                <a:alpha val="100000"/>
              </a:srgbClr>
            </a:gs>
            <a:gs pos="50000">
              <a:srgbClr val="305A72">
                <a:alpha val="100000"/>
              </a:srgbClr>
            </a:gs>
            <a:gs pos="100000">
              <a:srgbClr val="1A3C5C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8632" y="1415139"/>
            <a:ext cx="7351404" cy="6101665"/>
          </a:xfrm>
          <a:custGeom>
            <a:avLst/>
            <a:gdLst/>
            <a:ahLst/>
            <a:cxnLst/>
            <a:rect r="r" b="b" t="t" l="l"/>
            <a:pathLst>
              <a:path h="6101665" w="7351404">
                <a:moveTo>
                  <a:pt x="0" y="0"/>
                </a:moveTo>
                <a:lnTo>
                  <a:pt x="7351404" y="0"/>
                </a:lnTo>
                <a:lnTo>
                  <a:pt x="7351404" y="6101665"/>
                </a:lnTo>
                <a:lnTo>
                  <a:pt x="0" y="61016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1469" y="181647"/>
            <a:ext cx="2645172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ASCENDION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97815" y="2588829"/>
            <a:ext cx="6888956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ER Diagram:</a:t>
            </a:r>
          </a:p>
          <a:p>
            <a:pPr algn="ctr">
              <a:lnSpc>
                <a:spcPts val="1288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DAGY5uLbtOg</dc:identifier>
  <dcterms:modified xsi:type="dcterms:W3CDTF">2011-08-01T06:04:30Z</dcterms:modified>
  <cp:revision>1</cp:revision>
  <dc:title>Blue Modern Pitch Deck Presentation</dc:title>
</cp:coreProperties>
</file>

<file path=docProps/thumbnail.jpeg>
</file>